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16"/>
  </p:notesMasterIdLst>
  <p:sldIdLst>
    <p:sldId id="256" r:id="rId2"/>
    <p:sldId id="257" r:id="rId3"/>
    <p:sldId id="258" r:id="rId4"/>
    <p:sldId id="265" r:id="rId5"/>
    <p:sldId id="261" r:id="rId6"/>
    <p:sldId id="281" r:id="rId7"/>
    <p:sldId id="282" r:id="rId8"/>
    <p:sldId id="276" r:id="rId9"/>
    <p:sldId id="278" r:id="rId10"/>
    <p:sldId id="283" r:id="rId11"/>
    <p:sldId id="279" r:id="rId12"/>
    <p:sldId id="284" r:id="rId13"/>
    <p:sldId id="277" r:id="rId14"/>
    <p:sldId id="280" r:id="rId15"/>
  </p:sldIdLst>
  <p:sldSz cx="9144000" cy="6858000" type="screen4x3"/>
  <p:notesSz cx="7053263" cy="1113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4" autoAdjust="0"/>
    <p:restoredTop sz="90586" autoAdjust="0"/>
  </p:normalViewPr>
  <p:slideViewPr>
    <p:cSldViewPr>
      <p:cViewPr>
        <p:scale>
          <a:sx n="76" d="100"/>
          <a:sy n="76" d="100"/>
        </p:scale>
        <p:origin x="-34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556895"/>
          </a:xfrm>
          <a:prstGeom prst="rect">
            <a:avLst/>
          </a:prstGeom>
        </p:spPr>
        <p:txBody>
          <a:bodyPr vert="horz" lIns="103949" tIns="51974" rIns="103949" bIns="519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556895"/>
          </a:xfrm>
          <a:prstGeom prst="rect">
            <a:avLst/>
          </a:prstGeom>
        </p:spPr>
        <p:txBody>
          <a:bodyPr vert="horz" lIns="103949" tIns="51974" rIns="103949" bIns="519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0E51E60-7FA9-42E4-A638-7918745570CB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835025"/>
            <a:ext cx="5568950" cy="4176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3949" tIns="51974" rIns="103949" bIns="5197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5327" y="5290502"/>
            <a:ext cx="5642610" cy="5012055"/>
          </a:xfrm>
          <a:prstGeom prst="rect">
            <a:avLst/>
          </a:prstGeom>
        </p:spPr>
        <p:txBody>
          <a:bodyPr vert="horz" lIns="103949" tIns="51974" rIns="103949" bIns="5197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579072"/>
            <a:ext cx="3056414" cy="556895"/>
          </a:xfrm>
          <a:prstGeom prst="rect">
            <a:avLst/>
          </a:prstGeom>
        </p:spPr>
        <p:txBody>
          <a:bodyPr vert="horz" lIns="103949" tIns="51974" rIns="103949" bIns="519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95217" y="10579072"/>
            <a:ext cx="3056414" cy="556895"/>
          </a:xfrm>
          <a:prstGeom prst="rect">
            <a:avLst/>
          </a:prstGeom>
        </p:spPr>
        <p:txBody>
          <a:bodyPr vert="horz" lIns="103949" tIns="51974" rIns="103949" bIns="519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C9770566-0915-40BF-A911-D232B1088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EA7A0-B448-4D5E-8426-47F472D54DA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8DAC5-F222-49AF-A027-230782B4A9E1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BDD87-BACE-458A-8463-FB641CDD1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50DD5-9AAD-4B44-82FA-9167B4A1BE17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F830-1891-4C32-B592-6748D85E6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2E784-CD72-49FE-B09F-5C01256D0C18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CE8F7-3048-450C-803F-C0F5954C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4D0D98A-C780-4EFE-987B-EC6FE3F4889C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39329D-9467-431B-B6F0-3CD8BBE0C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2FC8-F844-47C7-9AB3-71D6E09A5C96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CA501-C70F-45E1-B185-7966D2CE6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5BDE4-7755-4D2B-95EC-0140EC28CBD4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130ED-BDE8-415D-8903-6707507E3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7AEBE-C117-4BD6-A910-B2F5AFEAC49C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42E9-1729-42E5-B776-59E51A771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1443B68-C138-45E3-A5E6-3ECC0E95DFAB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E31412-04EF-44E7-A968-B2CFA2EB3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23D3-1EAA-4EA9-B4DF-3469CD8C9D05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40927-905E-4FDC-B503-9006632FE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E65E6E9-F12F-43BB-A56C-9355A246C69A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6F9B23-F0C2-46DB-9DF2-C3A7718DB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D84368-D1F4-43DC-8BBD-64E3305CC3AB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52CF451-B0A1-45C0-9904-4155D1B9E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4B3BB2-A7F1-45BD-AAE4-FD0EF600CF08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909035-EEC8-47E3-B7E4-94C3DCA8E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0" r:id="rId4"/>
    <p:sldLayoutId id="2147483921" r:id="rId5"/>
    <p:sldLayoutId id="2147483928" r:id="rId6"/>
    <p:sldLayoutId id="2147483922" r:id="rId7"/>
    <p:sldLayoutId id="2147483929" r:id="rId8"/>
    <p:sldLayoutId id="2147483930" r:id="rId9"/>
    <p:sldLayoutId id="2147483923" r:id="rId10"/>
    <p:sldLayoutId id="2147483924" r:id="rId11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1613" y="260350"/>
            <a:ext cx="7672387" cy="1152525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Организация питания </a:t>
            </a:r>
            <a:r>
              <a:rPr lang="ru-RU" dirty="0" smtClean="0">
                <a:solidFill>
                  <a:srgbClr val="FF0000"/>
                </a:solidFill>
                <a:latin typeface="Garamond" pitchFamily="18" charset="0"/>
              </a:rPr>
              <a:t>в МКДОУ Рассветовском детском саду «Солнышко»</a:t>
            </a:r>
            <a:endParaRPr lang="ru-RU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8196" name="Picture 3" descr="C:\Users\Владимир\Downloads\дети едят мороженое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557338"/>
            <a:ext cx="36576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</a:t>
            </a:r>
            <a:r>
              <a:rPr lang="ru-RU" dirty="0" err="1" smtClean="0">
                <a:solidFill>
                  <a:srgbClr val="0070C0"/>
                </a:solidFill>
              </a:rPr>
              <a:t>одговила</a:t>
            </a:r>
            <a:r>
              <a:rPr lang="ru-RU" dirty="0" smtClean="0">
                <a:solidFill>
                  <a:srgbClr val="0070C0"/>
                </a:solidFill>
              </a:rPr>
              <a:t> старший воспитатель: Рахимулина Г.Г.</a:t>
            </a:r>
            <a:endParaRPr lang="ru-RU" dirty="0" smtClean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Шанешки с картошкой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F:\садик\20190523_11134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870444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Бутерброд с сыром и сметаной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D:\Documents and Settings\C\Рабочий стол\садик\20190522_10490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2204864"/>
            <a:ext cx="6498167" cy="426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Сырники со сладким соусом (повидлом)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F:\садик\20190524_114609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00200"/>
            <a:ext cx="6696744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Ленивые голубцы с салатом из свеклы с черносливом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D:\Documents and Settings\C\Рабочий стол\садик\20190517_122709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Documents and Settings\C\Рабочий стол\садик\maxresdefault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0648"/>
            <a:ext cx="7467600" cy="587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Рациональное питание дошкольников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Одно из необходимых условий  гармоничного роста дошкольников</a:t>
            </a:r>
          </a:p>
          <a:p>
            <a:pPr eaLnBrk="1" hangingPunct="1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физического и нервно-психического развития</a:t>
            </a:r>
          </a:p>
          <a:p>
            <a:pPr eaLnBrk="1" hangingPunct="1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устойчивости к воздействию инфекций и других неблагоприятных факторов внешней среды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716338"/>
            <a:ext cx="2039937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186737" cy="19288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Факторы определяющие  соответствие  питания принципам здорового образа жизни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539750" y="2565400"/>
            <a:ext cx="8143875" cy="3983038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</a:rPr>
              <a:t>Состав продуктов питания</a:t>
            </a:r>
          </a:p>
          <a:p>
            <a:pPr eaLnBrk="1" hangingPunct="1"/>
            <a:r>
              <a:rPr lang="ru-RU" dirty="0" smtClean="0">
                <a:solidFill>
                  <a:srgbClr val="C00000"/>
                </a:solidFill>
              </a:rPr>
              <a:t>Их качество и количество</a:t>
            </a:r>
          </a:p>
          <a:p>
            <a:pPr eaLnBrk="1" hangingPunct="1"/>
            <a:r>
              <a:rPr lang="ru-RU" dirty="0" smtClean="0">
                <a:solidFill>
                  <a:srgbClr val="C00000"/>
                </a:solidFill>
              </a:rPr>
              <a:t>Режим и организация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5525" y="2349500"/>
            <a:ext cx="36417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Выполнение основных норм питания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</a:rPr>
              <a:t>Выдерживается достаточное обеспечение калорийности важных пищевых компонентов</a:t>
            </a:r>
          </a:p>
          <a:p>
            <a:pPr eaLnBrk="1" hangingPunct="1"/>
            <a:r>
              <a:rPr lang="ru-RU" dirty="0" smtClean="0">
                <a:solidFill>
                  <a:srgbClr val="C00000"/>
                </a:solidFill>
              </a:rPr>
              <a:t>Используется максимальное разнообразие рациона</a:t>
            </a:r>
          </a:p>
          <a:p>
            <a:pPr eaLnBrk="1" hangingPunct="1"/>
            <a:r>
              <a:rPr lang="ru-RU" dirty="0" smtClean="0">
                <a:solidFill>
                  <a:srgbClr val="C00000"/>
                </a:solidFill>
              </a:rPr>
              <a:t>Проводится технологическая и кулинарная обработка продуктов</a:t>
            </a:r>
          </a:p>
          <a:p>
            <a:pPr eaLnBrk="1" hangingPunct="1"/>
            <a:r>
              <a:rPr lang="ru-RU" dirty="0" smtClean="0">
                <a:solidFill>
                  <a:srgbClr val="C00000"/>
                </a:solidFill>
              </a:rPr>
              <a:t>Пища, всегда имеет хорошие вкусовые качества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принципы организации питания  в ДОУ: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71625"/>
            <a:ext cx="7239000" cy="4884738"/>
          </a:xfrm>
        </p:spPr>
        <p:txBody>
          <a:bodyPr/>
          <a:lstStyle/>
          <a:p>
            <a:pPr eaLnBrk="1" hangingPunct="1"/>
            <a:r>
              <a:rPr lang="ru-RU" sz="2200" dirty="0" smtClean="0">
                <a:solidFill>
                  <a:srgbClr val="C00000"/>
                </a:solidFill>
              </a:rPr>
              <a:t>Соответствие энергетической ценности рациона </a:t>
            </a:r>
            <a:r>
              <a:rPr lang="ru-RU" sz="2200" dirty="0" err="1" smtClean="0">
                <a:solidFill>
                  <a:srgbClr val="C00000"/>
                </a:solidFill>
              </a:rPr>
              <a:t>энергозатратам</a:t>
            </a:r>
            <a:r>
              <a:rPr lang="ru-RU" sz="2200" dirty="0" smtClean="0">
                <a:solidFill>
                  <a:srgbClr val="C00000"/>
                </a:solidFill>
              </a:rPr>
              <a:t> ребёнка;</a:t>
            </a:r>
          </a:p>
          <a:p>
            <a:pPr eaLnBrk="1" hangingPunct="1"/>
            <a:r>
              <a:rPr lang="ru-RU" sz="2200" dirty="0" smtClean="0">
                <a:solidFill>
                  <a:srgbClr val="C00000"/>
                </a:solidFill>
              </a:rPr>
              <a:t>Сбалансированность в рационе всех заменимых и незаменимых пищевых веществ</a:t>
            </a:r>
          </a:p>
          <a:p>
            <a:pPr eaLnBrk="1" hangingPunct="1"/>
            <a:r>
              <a:rPr lang="ru-RU" sz="2200" dirty="0" smtClean="0">
                <a:solidFill>
                  <a:srgbClr val="C00000"/>
                </a:solidFill>
              </a:rPr>
              <a:t>Максимальное разнообразие продуктов и блюд, обеспечивающих сбалансированность рациона</a:t>
            </a:r>
          </a:p>
          <a:p>
            <a:pPr eaLnBrk="1" hangingPunct="1"/>
            <a:r>
              <a:rPr lang="ru-RU" sz="2200" dirty="0" smtClean="0">
                <a:solidFill>
                  <a:srgbClr val="C00000"/>
                </a:solidFill>
              </a:rPr>
              <a:t> правильная кулинарная и технологическая обработка продуктов</a:t>
            </a:r>
          </a:p>
          <a:p>
            <a:pPr eaLnBrk="1" hangingPunct="1"/>
            <a:r>
              <a:rPr lang="ru-RU" sz="2200" dirty="0" smtClean="0">
                <a:solidFill>
                  <a:srgbClr val="C00000"/>
                </a:solidFill>
              </a:rPr>
              <a:t>Оптимальный режим питания, обстановка, формирующая у детей навыки культуры приема пищи</a:t>
            </a:r>
          </a:p>
          <a:p>
            <a:pPr eaLnBrk="1" hangingPunct="1"/>
            <a:r>
              <a:rPr lang="ru-RU" sz="2200" dirty="0" smtClean="0">
                <a:solidFill>
                  <a:srgbClr val="C00000"/>
                </a:solidFill>
              </a:rPr>
              <a:t>Соблюдение гигиенических требований к питанию детей в организованных коллективах (десятидневное меню).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381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</a:t>
            </a:r>
            <a:r>
              <a:rPr lang="ru-RU" b="1" dirty="0" smtClean="0">
                <a:solidFill>
                  <a:srgbClr val="C00000"/>
                </a:solidFill>
              </a:rPr>
              <a:t>Новые блюда в десятидневном меню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Салат из огурцов с луком                                 Суп с домашней лапшой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1700808"/>
            <a:ext cx="4011216" cy="6340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Содержимое 9" descr="D:\Documents and Settings\C\Рабочий стол\садик\20190516_103429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514280"/>
            <a:ext cx="4335006" cy="379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8" descr="D:\Documents and Settings\C\Рабочий стол\садик\20190516_101253.jpg"/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14600"/>
            <a:ext cx="3657600" cy="369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 Плов        </a:t>
            </a:r>
            <a:r>
              <a:rPr lang="ru-RU" sz="2200" b="1" dirty="0" smtClean="0">
                <a:solidFill>
                  <a:srgbClr val="0070C0"/>
                </a:solidFill>
              </a:rPr>
              <a:t>и</a:t>
            </a:r>
            <a:r>
              <a:rPr lang="ru-RU" b="1" dirty="0" smtClean="0">
                <a:solidFill>
                  <a:srgbClr val="0070C0"/>
                </a:solidFill>
              </a:rPr>
              <a:t>       Жаркое по -домашнему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99992" y="1700808"/>
            <a:ext cx="4011216" cy="6340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Содержимое 7" descr="D:\Documents and Settings\C\Рабочий стол\садик\20190521_112328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60848"/>
            <a:ext cx="3657600" cy="418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13" descr="D:\Documents and Settings\C\Рабочий стол\садик\20190516_115348.jpg"/>
          <p:cNvPicPr>
            <a:picLocks noGr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0375" y="2060848"/>
            <a:ext cx="3657600" cy="408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Запеканка вермишелевая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D:\Documents and Settings\C\Рабочий стол\садик\20190517_120517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Булочка слоеная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D:\Documents and Settings\C\Рабочий стол\садик\20190522_103244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999</TotalTime>
  <Words>204</Words>
  <Application>Microsoft Office PowerPoint</Application>
  <PresentationFormat>Экран (4:3)</PresentationFormat>
  <Paragraphs>42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Организация питания в МКДОУ Рассветовском детском саду «Солнышко»</vt:lpstr>
      <vt:lpstr>Рациональное питание дошкольников</vt:lpstr>
      <vt:lpstr>Факторы определяющие  соответствие  питания принципам здорового образа жизни</vt:lpstr>
      <vt:lpstr>Выполнение основных норм питания </vt:lpstr>
      <vt:lpstr>Основные принципы организации питания  в ДОУ: </vt:lpstr>
      <vt:lpstr>   Новые блюда в десятидневном меню  Салат из огурцов с луком                                 Суп с домашней лапшой</vt:lpstr>
      <vt:lpstr>  Плов        и       Жаркое по -домашнему</vt:lpstr>
      <vt:lpstr>Запеканка вермишелевая</vt:lpstr>
      <vt:lpstr>Булочка слоеная </vt:lpstr>
      <vt:lpstr>Шанешки с картошкой</vt:lpstr>
      <vt:lpstr>Бутерброд с сыром и сметаной</vt:lpstr>
      <vt:lpstr>Сырники со сладким соусом (повидлом)</vt:lpstr>
      <vt:lpstr>Ленивые голубцы с салатом из свеклы с черносливом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питания в дошкольных образовательных учреждениях</dc:title>
  <dc:creator>Сафарова</dc:creator>
  <cp:lastModifiedBy>Солнышко</cp:lastModifiedBy>
  <cp:revision>94</cp:revision>
  <dcterms:created xsi:type="dcterms:W3CDTF">2010-02-07T12:11:39Z</dcterms:created>
  <dcterms:modified xsi:type="dcterms:W3CDTF">2020-04-10T13:29:31Z</dcterms:modified>
</cp:coreProperties>
</file>